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4"/>
  </p:notesMasterIdLst>
  <p:handoutMasterIdLst>
    <p:handoutMasterId r:id="rId15"/>
  </p:handoutMasterIdLst>
  <p:sldIdLst>
    <p:sldId id="311" r:id="rId2"/>
    <p:sldId id="304" r:id="rId3"/>
    <p:sldId id="323" r:id="rId4"/>
    <p:sldId id="324" r:id="rId5"/>
    <p:sldId id="295" r:id="rId6"/>
    <p:sldId id="312" r:id="rId7"/>
    <p:sldId id="257" r:id="rId8"/>
    <p:sldId id="330" r:id="rId9"/>
    <p:sldId id="331" r:id="rId10"/>
    <p:sldId id="332" r:id="rId11"/>
    <p:sldId id="334" r:id="rId12"/>
    <p:sldId id="327" r:id="rId13"/>
  </p:sldIdLst>
  <p:sldSz cx="12198350" cy="6858000"/>
  <p:notesSz cx="6950075" cy="9236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13" autoAdjust="0"/>
  </p:normalViewPr>
  <p:slideViewPr>
    <p:cSldViewPr snapToGrid="0" snapToObjects="1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05/07/2020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05/07/2020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45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84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884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58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CO_IF_22316_UO1</a:t>
            </a:r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01 July2020</a:t>
            </a:r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Elements of  C++ Program</a:t>
            </a:r>
            <a:endParaRPr lang="en-GB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84A41-6D64-4F13-B1A7-4390E27A85CD}"/>
              </a:ext>
            </a:extLst>
          </p:cNvPr>
          <p:cNvSpPr/>
          <p:nvPr/>
        </p:nvSpPr>
        <p:spPr>
          <a:xfrm>
            <a:off x="836866" y="1322663"/>
            <a:ext cx="4344734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1CC9D-876A-428C-AE69-40AE55BEAE33}"/>
              </a:ext>
            </a:extLst>
          </p:cNvPr>
          <p:cNvSpPr/>
          <p:nvPr/>
        </p:nvSpPr>
        <p:spPr>
          <a:xfrm>
            <a:off x="6099174" y="1323386"/>
            <a:ext cx="4122241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IN" sz="1400" kern="0" dirty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7D3D4A-90B1-4045-9284-C3AE2B663F02}"/>
              </a:ext>
            </a:extLst>
          </p:cNvPr>
          <p:cNvSpPr/>
          <p:nvPr/>
        </p:nvSpPr>
        <p:spPr>
          <a:xfrm>
            <a:off x="895103" y="1322663"/>
            <a:ext cx="4228259" cy="605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Input Operators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input operation is extraction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&gt;&gt; is called an extractor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Written as 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 err="1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cin</a:t>
            </a: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 &gt;&gt;a;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Once user enters input it’s values is saved in variable a</a:t>
            </a:r>
          </a:p>
          <a:p>
            <a:pPr marL="387350" lvl="0" indent="-28575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387350" lvl="0" indent="-28575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86989-DF16-41A4-BEAF-5591C383C70B}"/>
              </a:ext>
            </a:extLst>
          </p:cNvPr>
          <p:cNvSpPr txBox="1"/>
          <p:nvPr/>
        </p:nvSpPr>
        <p:spPr>
          <a:xfrm>
            <a:off x="6040936" y="1327097"/>
            <a:ext cx="4228259" cy="6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Output Operators</a:t>
            </a:r>
          </a:p>
          <a:p>
            <a:pPr marL="457200" indent="-355600">
              <a:lnSpc>
                <a:spcPct val="25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Output operation is insertion</a:t>
            </a:r>
          </a:p>
          <a:p>
            <a:pPr marL="457200" indent="-355600">
              <a:lnSpc>
                <a:spcPct val="25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Data is inserted or sent from variable</a:t>
            </a:r>
          </a:p>
          <a:p>
            <a:pPr marL="457200" indent="-355600">
              <a:lnSpc>
                <a:spcPct val="25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Written as </a:t>
            </a:r>
          </a:p>
          <a:p>
            <a:pPr marL="457200" indent="-355600">
              <a:lnSpc>
                <a:spcPct val="25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        </a:t>
            </a:r>
            <a:r>
              <a:rPr lang="en-US" sz="1600" dirty="0" err="1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 &lt;&lt; a ;</a:t>
            </a:r>
          </a:p>
          <a:p>
            <a:pPr marL="457200" indent="-355600">
              <a:lnSpc>
                <a:spcPct val="25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Value of a will be printed on screen</a:t>
            </a:r>
          </a:p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387350" indent="-28575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b="1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8688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Simple C++ Program</a:t>
            </a:r>
            <a:endParaRPr lang="en-GB" alt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7B3B5FE-F979-44C9-B10D-9A64DF3ED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08133"/>
              </p:ext>
            </p:extLst>
          </p:nvPr>
        </p:nvGraphicFramePr>
        <p:xfrm>
          <a:off x="1343945" y="1592898"/>
          <a:ext cx="8132234" cy="4302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6117">
                  <a:extLst>
                    <a:ext uri="{9D8B030D-6E8A-4147-A177-3AD203B41FA5}">
                      <a16:colId xmlns:a16="http://schemas.microsoft.com/office/drawing/2014/main" val="3549034803"/>
                    </a:ext>
                  </a:extLst>
                </a:gridCol>
                <a:gridCol w="4066117">
                  <a:extLst>
                    <a:ext uri="{9D8B030D-6E8A-4147-A177-3AD203B41FA5}">
                      <a16:colId xmlns:a16="http://schemas.microsoft.com/office/drawing/2014/main" val="26933715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61053"/>
                  </a:ext>
                </a:extLst>
              </a:tr>
              <a:tr h="126559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43409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4BEFF97-FE16-47B4-B218-83272399C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353" y="2170001"/>
            <a:ext cx="3716911" cy="36079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6C4882-A831-46CA-AF0E-1F537FF3C2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673"/>
          <a:stretch/>
        </p:blipFill>
        <p:spPr>
          <a:xfrm>
            <a:off x="5503671" y="2334577"/>
            <a:ext cx="3878867" cy="18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23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Explain structure of C program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10930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4327525" cy="97948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Unit Outcome 01:</a:t>
            </a:r>
            <a:br>
              <a:rPr lang="en-IN" dirty="0"/>
            </a:br>
            <a:r>
              <a:rPr lang="en-IN" dirty="0"/>
              <a:t>Write simple C++ program for solving the given expression using POP approach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04:</a:t>
            </a:r>
            <a:br>
              <a:rPr lang="en-IN" dirty="0"/>
            </a:br>
            <a:r>
              <a:rPr lang="en-US" dirty="0"/>
              <a:t>To write simple C++ program.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254926145"/>
              </p:ext>
            </p:extLst>
          </p:nvPr>
        </p:nvGraphicFramePr>
        <p:xfrm>
          <a:off x="609600" y="1138238"/>
          <a:ext cx="4824413" cy="429022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Writing Simple Program using C++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US" dirty="0"/>
              <a:t>Writing Simple Program Using C++</a:t>
            </a:r>
            <a:endParaRPr lang="en-IN" dirty="0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 fontAlgn="ctr">
              <a:lnSpc>
                <a:spcPct val="200000"/>
              </a:lnSpc>
            </a:pPr>
            <a:r>
              <a:rPr lang="en-US" dirty="0"/>
              <a:t>Writing Simple C++ Program</a:t>
            </a:r>
            <a:endParaRPr lang="en-IN" dirty="0"/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CB8B7E-4370-4B6E-8527-8086DA669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892" y="2235054"/>
            <a:ext cx="5351325" cy="2387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Structure of C++ Program</a:t>
            </a:r>
            <a:endParaRPr lang="en-GB" alt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0A7D7C-55F5-45AF-9F1E-F1820CA78656}"/>
              </a:ext>
            </a:extLst>
          </p:cNvPr>
          <p:cNvSpPr/>
          <p:nvPr/>
        </p:nvSpPr>
        <p:spPr>
          <a:xfrm>
            <a:off x="3152563" y="1604757"/>
            <a:ext cx="3963853" cy="77431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43A4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43A4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Include file section</a:t>
            </a: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343A4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933B66-20AC-40A0-B839-9B63BC611C5D}"/>
              </a:ext>
            </a:extLst>
          </p:cNvPr>
          <p:cNvSpPr/>
          <p:nvPr/>
        </p:nvSpPr>
        <p:spPr>
          <a:xfrm>
            <a:off x="3152563" y="2413203"/>
            <a:ext cx="3963853" cy="77431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43A4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343A4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43A4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Class declaration section</a:t>
            </a: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343A4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5650430-8361-4E41-9AE0-D615F23A8870}"/>
              </a:ext>
            </a:extLst>
          </p:cNvPr>
          <p:cNvSpPr/>
          <p:nvPr/>
        </p:nvSpPr>
        <p:spPr>
          <a:xfrm>
            <a:off x="3152563" y="3211959"/>
            <a:ext cx="3963853" cy="77431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43A4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343A4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43A4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Function definition section</a:t>
            </a: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343A4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6870E86-704B-4E84-A7F2-6FEB658819FB}"/>
              </a:ext>
            </a:extLst>
          </p:cNvPr>
          <p:cNvGrpSpPr/>
          <p:nvPr/>
        </p:nvGrpSpPr>
        <p:grpSpPr>
          <a:xfrm>
            <a:off x="3152563" y="3975997"/>
            <a:ext cx="3963853" cy="774311"/>
            <a:chOff x="3152563" y="4031640"/>
            <a:chExt cx="3963853" cy="77431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6C173BC-BF01-470F-9579-4C2975A2872E}"/>
                </a:ext>
              </a:extLst>
            </p:cNvPr>
            <p:cNvSpPr/>
            <p:nvPr/>
          </p:nvSpPr>
          <p:spPr>
            <a:xfrm>
              <a:off x="3152563" y="4031640"/>
              <a:ext cx="3963853" cy="774311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343A4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0A204C2-0118-4B21-9AB9-7FDE98B9FAE0}"/>
                </a:ext>
              </a:extLst>
            </p:cNvPr>
            <p:cNvSpPr/>
            <p:nvPr/>
          </p:nvSpPr>
          <p:spPr>
            <a:xfrm>
              <a:off x="4037265" y="4170462"/>
              <a:ext cx="2194449" cy="496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lang="en-US" sz="1400" kern="0" dirty="0">
                  <a:solidFill>
                    <a:srgbClr val="343A4E"/>
                  </a:solidFill>
                  <a:latin typeface="Arial"/>
                  <a:cs typeface="Arial"/>
                  <a:sym typeface="Arial"/>
                </a:rPr>
                <a:t>main function definition</a:t>
              </a:r>
              <a:endParaRPr lang="en-IN" sz="1400" kern="0" dirty="0">
                <a:solidFill>
                  <a:srgbClr val="343A4E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A9444C7-53B8-43B6-ADC7-B2D92C3482DA}"/>
              </a:ext>
            </a:extLst>
          </p:cNvPr>
          <p:cNvSpPr txBox="1"/>
          <p:nvPr/>
        </p:nvSpPr>
        <p:spPr>
          <a:xfrm>
            <a:off x="3478489" y="5230245"/>
            <a:ext cx="3314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Fig.Structure of C++ program</a:t>
            </a:r>
            <a:endParaRPr lang="en-IN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Elements of  C++ Program</a:t>
            </a:r>
            <a:endParaRPr lang="en-GB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84A41-6D64-4F13-B1A7-4390E27A85CD}"/>
              </a:ext>
            </a:extLst>
          </p:cNvPr>
          <p:cNvSpPr/>
          <p:nvPr/>
        </p:nvSpPr>
        <p:spPr>
          <a:xfrm>
            <a:off x="836866" y="1322663"/>
            <a:ext cx="4344734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B8CE60-8058-4C36-9801-7799D2BB43C4}"/>
              </a:ext>
            </a:extLst>
          </p:cNvPr>
          <p:cNvSpPr/>
          <p:nvPr/>
        </p:nvSpPr>
        <p:spPr>
          <a:xfrm>
            <a:off x="953341" y="1378949"/>
            <a:ext cx="4122241" cy="6322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#include&lt;iostream&gt;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# is preprocessor directive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</a:rPr>
              <a:t>We used </a:t>
            </a:r>
            <a:r>
              <a:rPr lang="en-US" sz="1600" dirty="0" err="1">
                <a:solidFill>
                  <a:schemeClr val="bg1"/>
                </a:solidFill>
                <a:latin typeface="Encode Sans Semi Condensed Light"/>
              </a:rPr>
              <a:t>iostream.h</a:t>
            </a:r>
            <a:r>
              <a:rPr lang="en-US" sz="1600" dirty="0">
                <a:solidFill>
                  <a:schemeClr val="bg1"/>
                </a:solidFill>
                <a:latin typeface="Encode Sans Semi Condensed Light"/>
              </a:rPr>
              <a:t> before namespaces were introduced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It includes the declaration of basic standard input/output library in C++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Functionality is going to be used later in program</a:t>
            </a:r>
          </a:p>
          <a:p>
            <a:pPr marL="101600" lvl="0">
              <a:lnSpc>
                <a:spcPct val="200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1CC9D-876A-428C-AE69-40AE55BEAE33}"/>
              </a:ext>
            </a:extLst>
          </p:cNvPr>
          <p:cNvSpPr/>
          <p:nvPr/>
        </p:nvSpPr>
        <p:spPr>
          <a:xfrm>
            <a:off x="6099174" y="1323386"/>
            <a:ext cx="4122241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IN" sz="1400" kern="0" dirty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6E2531-E9A2-4217-B5B5-31389CD8BE67}"/>
              </a:ext>
            </a:extLst>
          </p:cNvPr>
          <p:cNvSpPr txBox="1"/>
          <p:nvPr/>
        </p:nvSpPr>
        <p:spPr>
          <a:xfrm>
            <a:off x="5993156" y="1323386"/>
            <a:ext cx="4228259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using namespace std;</a:t>
            </a: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All identifiers can be brought to current global space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std is a namespace where the standard libraries are defined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namespace defines scope of identifiers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If not mentioned </a:t>
            </a:r>
            <a:r>
              <a:rPr lang="en-US" sz="1600" dirty="0" err="1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 must be written as std: :</a:t>
            </a:r>
            <a:r>
              <a:rPr lang="en-US" sz="1600" dirty="0" err="1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cout</a:t>
            </a:r>
            <a:endParaRPr lang="en-US" sz="1600" dirty="0">
              <a:solidFill>
                <a:schemeClr val="bg1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200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200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b="1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557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Elements of  C++ Program</a:t>
            </a:r>
            <a:endParaRPr lang="en-GB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84A41-6D64-4F13-B1A7-4390E27A85CD}"/>
              </a:ext>
            </a:extLst>
          </p:cNvPr>
          <p:cNvSpPr/>
          <p:nvPr/>
        </p:nvSpPr>
        <p:spPr>
          <a:xfrm>
            <a:off x="836866" y="1322663"/>
            <a:ext cx="4344734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1CC9D-876A-428C-AE69-40AE55BEAE33}"/>
              </a:ext>
            </a:extLst>
          </p:cNvPr>
          <p:cNvSpPr/>
          <p:nvPr/>
        </p:nvSpPr>
        <p:spPr>
          <a:xfrm>
            <a:off x="6099174" y="1323386"/>
            <a:ext cx="4122241" cy="421267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3D326A-8335-4953-9AB8-0E25BE482FEB}"/>
              </a:ext>
            </a:extLst>
          </p:cNvPr>
          <p:cNvSpPr/>
          <p:nvPr/>
        </p:nvSpPr>
        <p:spPr>
          <a:xfrm>
            <a:off x="836865" y="1380105"/>
            <a:ext cx="4228259" cy="6340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void main()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Program execution begins from main()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void means it does not return any value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If int main() is written, we must write return 0 at the end of main()</a:t>
            </a:r>
          </a:p>
          <a:p>
            <a:pPr marL="457200" indent="-355600">
              <a:lnSpc>
                <a:spcPct val="2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On Successful execution 0 is returned else 1 returned </a:t>
            </a: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8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B51B34-8396-46FE-9DDC-0E8F7B3346CB}"/>
              </a:ext>
            </a:extLst>
          </p:cNvPr>
          <p:cNvSpPr txBox="1"/>
          <p:nvPr/>
        </p:nvSpPr>
        <p:spPr>
          <a:xfrm>
            <a:off x="6099174" y="1401459"/>
            <a:ext cx="4025487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r>
              <a:rPr lang="en-US" sz="2000" b="1" dirty="0">
                <a:solidFill>
                  <a:srgbClr val="343A4E"/>
                </a:solidFill>
                <a:latin typeface="Encode Sans Semi Condensed Light"/>
                <a:sym typeface="Encode Sans Semi Condensed Light"/>
              </a:rPr>
              <a:t>Comments</a:t>
            </a:r>
          </a:p>
          <a:p>
            <a:pPr marL="457200" lvl="0" indent="-355600">
              <a:lnSpc>
                <a:spcPct val="3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Non executable statements</a:t>
            </a:r>
          </a:p>
          <a:p>
            <a:pPr marL="457200" indent="-355600">
              <a:lnSpc>
                <a:spcPct val="3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Single line comments written with //</a:t>
            </a:r>
          </a:p>
          <a:p>
            <a:pPr marL="457200" indent="-355600">
              <a:lnSpc>
                <a:spcPct val="3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r>
              <a:rPr lang="en-US" sz="1600" dirty="0">
                <a:solidFill>
                  <a:schemeClr val="bg1"/>
                </a:solidFill>
                <a:latin typeface="Encode Sans Semi Condensed Light"/>
                <a:sym typeface="Encode Sans Semi Condensed Light"/>
              </a:rPr>
              <a:t>Multiline comments starts with /* and ends with */</a:t>
            </a:r>
          </a:p>
          <a:p>
            <a:pPr marL="457200" indent="-355600">
              <a:lnSpc>
                <a:spcPct val="300000"/>
              </a:lnSpc>
              <a:spcBef>
                <a:spcPts val="600"/>
              </a:spcBef>
              <a:buClr>
                <a:srgbClr val="2E2E38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chemeClr val="bg1"/>
              </a:solidFill>
              <a:latin typeface="Encode Sans Semi Condensed Light"/>
              <a:sym typeface="Encode Sans Semi Condensed Light"/>
            </a:endParaRPr>
          </a:p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387350" indent="-28575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457200" lvl="0" indent="-35560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  <a:buFont typeface="Encode Sans Semi Condensed Light"/>
              <a:buChar char="⊳"/>
            </a:pPr>
            <a:endParaRPr lang="en-US" sz="1600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pPr marL="101600" lvl="0">
              <a:lnSpc>
                <a:spcPct val="115000"/>
              </a:lnSpc>
              <a:spcBef>
                <a:spcPts val="600"/>
              </a:spcBef>
              <a:buClr>
                <a:srgbClr val="ACD701"/>
              </a:buClr>
              <a:buSzPts val="2000"/>
            </a:pPr>
            <a:endParaRPr lang="en-US" sz="2000" b="1" dirty="0">
              <a:solidFill>
                <a:srgbClr val="343A4E"/>
              </a:solidFill>
              <a:latin typeface="Encode Sans Semi Condensed Light"/>
              <a:sym typeface="Encode Sans Semi Condensed Light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16176031"/>
      </p:ext>
    </p:extLst>
  </p:cSld>
  <p:clrMapOvr>
    <a:masterClrMapping/>
  </p:clrMapOvr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416</Words>
  <Application>Microsoft Office PowerPoint</Application>
  <PresentationFormat>Custom</PresentationFormat>
  <Paragraphs>118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 Light</vt:lpstr>
      <vt:lpstr>Encode Sans Semi Condensed Light</vt:lpstr>
      <vt:lpstr>EYInterstate Light</vt:lpstr>
      <vt:lpstr>Georgia</vt:lpstr>
      <vt:lpstr>EY light background</vt:lpstr>
      <vt:lpstr>CO_IF_22316_UO1</vt:lpstr>
      <vt:lpstr>Unit 01 : Principles of Object Oriented Programming</vt:lpstr>
      <vt:lpstr>Unit Outcome 01: Write simple C++ program for solving the given expression using POP approach</vt:lpstr>
      <vt:lpstr>Learning Outcome 04: To write simple C++ program.</vt:lpstr>
      <vt:lpstr>What we will learn today </vt:lpstr>
      <vt:lpstr>Concept Map</vt:lpstr>
      <vt:lpstr>Structure of C++ Program</vt:lpstr>
      <vt:lpstr>Elements of  C++ Program</vt:lpstr>
      <vt:lpstr>Elements of  C++ Program</vt:lpstr>
      <vt:lpstr>Elements of  C++ Program</vt:lpstr>
      <vt:lpstr>Simple C++ Program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2020-07-05T13:19:27Z</dcterms:modified>
  <cp:contentStatus/>
</cp:coreProperties>
</file>